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4" r:id="rId4"/>
    <p:sldId id="286" r:id="rId5"/>
    <p:sldId id="289" r:id="rId6"/>
    <p:sldId id="287" r:id="rId7"/>
    <p:sldId id="288" r:id="rId8"/>
    <p:sldId id="290" r:id="rId9"/>
    <p:sldId id="291" r:id="rId10"/>
    <p:sldId id="30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9" r:id="rId19"/>
    <p:sldId id="313" r:id="rId20"/>
    <p:sldId id="314" r:id="rId21"/>
    <p:sldId id="315" r:id="rId22"/>
    <p:sldId id="316" r:id="rId23"/>
    <p:sldId id="317" r:id="rId24"/>
    <p:sldId id="318" r:id="rId25"/>
    <p:sldId id="310" r:id="rId26"/>
    <p:sldId id="311" r:id="rId27"/>
    <p:sldId id="312" r:id="rId28"/>
    <p:sldId id="320" r:id="rId29"/>
    <p:sldId id="319" r:id="rId30"/>
    <p:sldId id="321" r:id="rId31"/>
    <p:sldId id="330" r:id="rId32"/>
    <p:sldId id="329" r:id="rId33"/>
    <p:sldId id="331" r:id="rId34"/>
    <p:sldId id="324" r:id="rId35"/>
    <p:sldId id="322" r:id="rId36"/>
    <p:sldId id="323" r:id="rId37"/>
    <p:sldId id="326" r:id="rId38"/>
    <p:sldId id="325" r:id="rId39"/>
    <p:sldId id="327" r:id="rId40"/>
    <p:sldId id="328" r:id="rId4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 hasCustomPrompt="1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 hasCustomPrompt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 hasCustomPrompt="1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 hasCustomPrompt="1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 hasCustomPrompt="1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 hasCustomPrompt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  <a:endParaRPr lang="pt-BR" smtClean="0"/>
          </a:p>
          <a:p>
            <a:pPr lvl="1" eaLnBrk="1" latinLnBrk="0" hangingPunct="1"/>
            <a:r>
              <a:rPr lang="pt-BR" smtClean="0"/>
              <a:t>Segundo nível</a:t>
            </a:r>
            <a:endParaRPr lang="pt-BR" smtClean="0"/>
          </a:p>
          <a:p>
            <a:pPr lvl="2" eaLnBrk="1" latinLnBrk="0" hangingPunct="1"/>
            <a:r>
              <a:rPr lang="pt-BR" smtClean="0"/>
              <a:t>Terceiro nível</a:t>
            </a:r>
            <a:endParaRPr lang="pt-BR" smtClean="0"/>
          </a:p>
          <a:p>
            <a:pPr lvl="3" eaLnBrk="1" latinLnBrk="0" hangingPunct="1"/>
            <a:r>
              <a:rPr lang="pt-BR" smtClean="0"/>
              <a:t>Quarto nível</a:t>
            </a:r>
            <a:endParaRPr lang="pt-BR" smtClean="0"/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  <a:endParaRPr kumimoji="0" lang="pt-BR" smtClean="0"/>
          </a:p>
          <a:p>
            <a:pPr lvl="1" eaLnBrk="1" latinLnBrk="0" hangingPunct="1"/>
            <a:r>
              <a:rPr kumimoji="0" lang="pt-BR" smtClean="0"/>
              <a:t>Segundo nível</a:t>
            </a:r>
            <a:endParaRPr kumimoji="0" lang="pt-BR" smtClean="0"/>
          </a:p>
          <a:p>
            <a:pPr lvl="2" eaLnBrk="1" latinLnBrk="0" hangingPunct="1"/>
            <a:r>
              <a:rPr kumimoji="0" lang="pt-BR" smtClean="0"/>
              <a:t>Terceiro nível</a:t>
            </a:r>
            <a:endParaRPr kumimoji="0" lang="pt-BR" smtClean="0"/>
          </a:p>
          <a:p>
            <a:pPr lvl="3" eaLnBrk="1" latinLnBrk="0" hangingPunct="1"/>
            <a:r>
              <a:rPr kumimoji="0" lang="pt-BR" smtClean="0"/>
              <a:t>Quarto nível</a:t>
            </a:r>
            <a:endParaRPr kumimoji="0" lang="pt-BR" smtClean="0"/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60601EF-B919-41BC-A375-4AA53B88DA6F}" type="datetimeFigureOut">
              <a:rPr lang="pt-BR" smtClean="0"/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6F81E64-0BC7-4109-86D5-CC9AA4AAD481}" type="slidenum">
              <a:rPr lang="pt-BR" smtClean="0"/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37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5905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 charset="0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490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345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 charset="0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charset="0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charset="0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charset="0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8286340" cy="2301240"/>
          </a:xfrm>
        </p:spPr>
        <p:txBody>
          <a:bodyPr>
            <a:normAutofit fontScale="90000"/>
          </a:bodyPr>
          <a:lstStyle/>
          <a:p>
            <a:r>
              <a:rPr lang="x-none" altLang="pt-BR" dirty="0" smtClean="0"/>
              <a:t>Módulo</a:t>
            </a:r>
            <a:r>
              <a:rPr lang="pt-BR" dirty="0" smtClean="0"/>
              <a:t> </a:t>
            </a:r>
            <a:r>
              <a:rPr lang="x-none" altLang="pt-BR" dirty="0" smtClean="0"/>
              <a:t>III</a:t>
            </a:r>
            <a:br>
              <a:rPr lang="pt-BR" dirty="0" smtClean="0"/>
            </a:br>
            <a:r>
              <a:rPr lang="x-none" altLang="pt-BR" dirty="0" smtClean="0"/>
              <a:t>Capítulo 1</a:t>
            </a:r>
            <a:r>
              <a:rPr lang="pt-BR" dirty="0" smtClean="0"/>
              <a:t>:</a:t>
            </a:r>
            <a:br>
              <a:rPr lang="pt-BR" dirty="0" smtClean="0"/>
            </a:br>
            <a:r>
              <a:rPr lang="pt-BR" dirty="0" smtClean="0"/>
              <a:t>I</a:t>
            </a:r>
            <a:r>
              <a:rPr lang="x-none" altLang="pt-BR" dirty="0" smtClean="0"/>
              <a:t>ntrodução</a:t>
            </a:r>
            <a:endParaRPr lang="x-none" altLang="pt-BR" dirty="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8210916" cy="1752600"/>
          </a:xfrm>
        </p:spPr>
        <p:txBody>
          <a:bodyPr/>
          <a:lstStyle/>
          <a:p>
            <a:r>
              <a:rPr lang="pt-BR" dirty="0" smtClean="0"/>
              <a:t>William </a:t>
            </a:r>
            <a:r>
              <a:rPr lang="pt-BR" dirty="0" err="1" smtClean="0"/>
              <a:t>Ivanski</a:t>
            </a:r>
            <a:endParaRPr lang="pt-BR" dirty="0" smtClean="0"/>
          </a:p>
          <a:p>
            <a:r>
              <a:rPr lang="pt-BR" dirty="0" smtClean="0"/>
              <a:t>Curso de Programação C#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Em meados de 1960, surgiram os primeiros </a:t>
            </a:r>
            <a:r>
              <a:rPr lang="x-none" altLang="pt-BR">
                <a:solidFill>
                  <a:srgbClr val="92D050"/>
                </a:solidFill>
              </a:rPr>
              <a:t>DBMSs</a:t>
            </a:r>
            <a:r>
              <a:rPr lang="x-none" altLang="pt-BR"/>
              <a:t> ou </a:t>
            </a:r>
            <a:r>
              <a:rPr lang="x-none" altLang="pt-BR">
                <a:solidFill>
                  <a:srgbClr val="92D050"/>
                </a:solidFill>
              </a:rPr>
              <a:t>SGBDs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 sz="2600">
                <a:solidFill>
                  <a:srgbClr val="92D050"/>
                </a:solidFill>
              </a:rPr>
              <a:t>DBMS = Data Base Management System</a:t>
            </a:r>
            <a:endParaRPr lang="x-none" altLang="pt-BR" sz="2600">
              <a:solidFill>
                <a:srgbClr val="92D050"/>
              </a:solidFill>
            </a:endParaRPr>
          </a:p>
          <a:p>
            <a:pPr lvl="1"/>
            <a:r>
              <a:rPr lang="x-none" altLang="pt-BR">
                <a:solidFill>
                  <a:srgbClr val="92D050"/>
                </a:solidFill>
              </a:rPr>
              <a:t>SGBD = Sistema Gerenciador de Banco de Dados</a:t>
            </a:r>
            <a:endParaRPr lang="x-none" altLang="pt-BR">
              <a:solidFill>
                <a:srgbClr val="92D050"/>
              </a:solidFill>
            </a:endParaRPr>
          </a:p>
          <a:p>
            <a:pPr lvl="0"/>
            <a:r>
              <a:rPr lang="x-none" altLang="pt-BR"/>
              <a:t>Um SGBD é um sistema que </a:t>
            </a:r>
            <a:r>
              <a:rPr lang="x-none" altLang="pt-BR">
                <a:solidFill>
                  <a:srgbClr val="92D050"/>
                </a:solidFill>
              </a:rPr>
              <a:t>armazena e organiza automaticamente os dados</a:t>
            </a:r>
            <a:r>
              <a:rPr lang="x-none" altLang="pt-BR"/>
              <a:t>, da melhor forma possível</a:t>
            </a:r>
            <a:endParaRPr lang="x-none" alt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1412875"/>
            <a:ext cx="8153400" cy="5074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Em 1973, a IBM criou o </a:t>
            </a:r>
            <a:r>
              <a:rPr lang="x-none" altLang="pt-BR">
                <a:solidFill>
                  <a:srgbClr val="92D050"/>
                </a:solidFill>
              </a:rPr>
              <a:t>Modelo Relacional</a:t>
            </a:r>
            <a:r>
              <a:rPr lang="x-none" altLang="pt-BR"/>
              <a:t>, um conceito revolucionário</a:t>
            </a:r>
            <a:endParaRPr lang="x-none" altLang="pt-BR"/>
          </a:p>
          <a:p>
            <a:r>
              <a:rPr lang="x-none" altLang="pt-BR"/>
              <a:t>Bancos de dados tornam-se muito mais </a:t>
            </a:r>
            <a:r>
              <a:rPr lang="x-none" altLang="pt-BR">
                <a:solidFill>
                  <a:srgbClr val="92D050"/>
                </a:solidFill>
              </a:rPr>
              <a:t>simples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Dados podem ser </a:t>
            </a:r>
            <a:r>
              <a:rPr lang="x-none" altLang="pt-BR">
                <a:solidFill>
                  <a:srgbClr val="92D050"/>
                </a:solidFill>
              </a:rPr>
              <a:t>cruzados </a:t>
            </a:r>
            <a:r>
              <a:rPr lang="x-none" altLang="pt-BR"/>
              <a:t>de muitas formas diferentes</a:t>
            </a:r>
            <a:endParaRPr lang="x-none" altLang="pt-BR"/>
          </a:p>
          <a:p>
            <a:r>
              <a:rPr lang="x-none" altLang="pt-BR"/>
              <a:t>Em 1976, o conceito evoluiu para </a:t>
            </a:r>
            <a:r>
              <a:rPr lang="x-none" altLang="pt-BR">
                <a:solidFill>
                  <a:srgbClr val="92D050"/>
                </a:solidFill>
              </a:rPr>
              <a:t>Modelo Entidade-Relacionamento</a:t>
            </a:r>
            <a:r>
              <a:rPr lang="x-none" altLang="pt-BR"/>
              <a:t>, ou simplesmente </a:t>
            </a:r>
            <a:r>
              <a:rPr lang="x-none" altLang="pt-BR">
                <a:solidFill>
                  <a:srgbClr val="92D050"/>
                </a:solidFill>
              </a:rPr>
              <a:t>ER</a:t>
            </a:r>
            <a:endParaRPr lang="x-none" altLang="pt-BR">
              <a:solidFill>
                <a:srgbClr val="92D050"/>
              </a:solidFill>
            </a:endParaRPr>
          </a:p>
          <a:p>
            <a:endParaRPr lang="x-none" alt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Oracle começou a comercializar a tecnologia em 1979</a:t>
            </a:r>
            <a:endParaRPr lang="x-none" altLang="pt-BR"/>
          </a:p>
          <a:p>
            <a:r>
              <a:rPr lang="x-none" altLang="pt-BR"/>
              <a:t>Em 1981, a IBM lançou a linguagem </a:t>
            </a:r>
            <a:r>
              <a:rPr lang="x-none" altLang="pt-BR">
                <a:solidFill>
                  <a:srgbClr val="92D050"/>
                </a:solidFill>
              </a:rPr>
              <a:t>SQL </a:t>
            </a:r>
            <a:r>
              <a:rPr lang="x-none" altLang="pt-BR"/>
              <a:t>para manipulação de dados em bancos de dados relacionais</a:t>
            </a:r>
            <a:endParaRPr lang="x-none" altLang="pt-BR"/>
          </a:p>
          <a:p>
            <a:pPr lvl="1"/>
            <a:r>
              <a:rPr lang="x-none" altLang="pt-BR">
                <a:solidFill>
                  <a:srgbClr val="92D050"/>
                </a:solidFill>
              </a:rPr>
              <a:t>SQL = Structured Query Language</a:t>
            </a:r>
            <a:endParaRPr lang="x-none" altLang="pt-BR">
              <a:solidFill>
                <a:srgbClr val="92D050"/>
              </a:solidFill>
            </a:endParaRPr>
          </a:p>
          <a:p>
            <a:pPr lvl="0"/>
            <a:r>
              <a:rPr lang="x-none" altLang="pt-BR"/>
              <a:t>Hoje em dia, bancos de dados relacionais são a forma dominante de armazenamento digital no mundo todo</a:t>
            </a:r>
            <a:endParaRPr lang="x-none" alt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115" y="1341120"/>
            <a:ext cx="7997190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O que é um Banco de Dados?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No </a:t>
            </a:r>
            <a:r>
              <a:rPr lang="x-none" altLang="pt-BR">
                <a:solidFill>
                  <a:srgbClr val="92D050"/>
                </a:solidFill>
              </a:rPr>
              <a:t>Módulo II</a:t>
            </a:r>
            <a:r>
              <a:rPr lang="x-none" altLang="pt-BR"/>
              <a:t>, criamos programas que liam e escreviam </a:t>
            </a:r>
            <a:r>
              <a:rPr lang="x-none" altLang="pt-BR">
                <a:solidFill>
                  <a:srgbClr val="92D050"/>
                </a:solidFill>
              </a:rPr>
              <a:t>dados em arquivos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Criamos programas de cadastro que armazenavam dados em arquivos </a:t>
            </a:r>
            <a:r>
              <a:rPr lang="x-none" altLang="pt-BR">
                <a:solidFill>
                  <a:srgbClr val="92D050"/>
                </a:solidFill>
              </a:rPr>
              <a:t>CSV </a:t>
            </a:r>
            <a:r>
              <a:rPr lang="x-none" altLang="pt-BR"/>
              <a:t>e </a:t>
            </a:r>
            <a:r>
              <a:rPr lang="x-none" altLang="pt-BR">
                <a:solidFill>
                  <a:srgbClr val="92D050"/>
                </a:solidFill>
              </a:rPr>
              <a:t>DAT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/>
              <a:t>Talvez ainda não sabíamos, mas estávamos manipulando </a:t>
            </a:r>
            <a:r>
              <a:rPr lang="x-none" altLang="pt-BR">
                <a:solidFill>
                  <a:srgbClr val="92D050"/>
                </a:solidFill>
              </a:rPr>
              <a:t>bancos de dados em arquivos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pt-BR"/>
              <a:t>O que é um Banco de Dados?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x-none" altLang="pt-BR"/>
              <a:t>Um </a:t>
            </a:r>
            <a:r>
              <a:rPr lang="x-none" altLang="pt-BR">
                <a:solidFill>
                  <a:srgbClr val="92D050"/>
                </a:solidFill>
              </a:rPr>
              <a:t>banco de dados</a:t>
            </a:r>
            <a:r>
              <a:rPr lang="x-none" altLang="pt-BR"/>
              <a:t> é uma coleção organizada de dados</a:t>
            </a:r>
            <a:endParaRPr lang="x-none" altLang="pt-BR"/>
          </a:p>
          <a:p>
            <a:r>
              <a:rPr lang="x-none" altLang="pt-BR"/>
              <a:t>Pode estar em:</a:t>
            </a:r>
            <a:endParaRPr lang="x-none" altLang="pt-BR"/>
          </a:p>
          <a:p>
            <a:pPr lvl="1"/>
            <a:r>
              <a:rPr lang="x-none" altLang="pt-BR"/>
              <a:t>Um arquivo</a:t>
            </a:r>
            <a:endParaRPr lang="x-none" altLang="pt-BR"/>
          </a:p>
          <a:p>
            <a:pPr lvl="1"/>
            <a:r>
              <a:rPr lang="x-none" altLang="pt-BR"/>
              <a:t>Um conjunto de arquivos</a:t>
            </a:r>
            <a:endParaRPr lang="x-none" altLang="pt-BR"/>
          </a:p>
          <a:p>
            <a:pPr lvl="0"/>
            <a:r>
              <a:rPr lang="x-none" altLang="pt-BR"/>
              <a:t>Pode ser manipulado por:</a:t>
            </a:r>
            <a:endParaRPr lang="x-none" altLang="pt-BR"/>
          </a:p>
          <a:p>
            <a:pPr lvl="1"/>
            <a:r>
              <a:rPr lang="x-none" altLang="pt-BR"/>
              <a:t>Um ser humano</a:t>
            </a:r>
            <a:endParaRPr lang="x-none" altLang="pt-BR"/>
          </a:p>
          <a:p>
            <a:pPr lvl="1"/>
            <a:r>
              <a:rPr lang="x-none" altLang="pt-BR"/>
              <a:t>Um programa de computador</a:t>
            </a:r>
            <a:endParaRPr lang="x-none" altLang="pt-BR"/>
          </a:p>
          <a:p>
            <a:pPr lvl="1"/>
            <a:r>
              <a:rPr lang="x-none" altLang="pt-BR"/>
              <a:t>Um SGBD</a:t>
            </a:r>
            <a:endParaRPr lang="x-none" altLang="pt-BR"/>
          </a:p>
          <a:p>
            <a:pPr lvl="0"/>
            <a:r>
              <a:rPr lang="x-none" altLang="pt-BR"/>
              <a:t>Um </a:t>
            </a:r>
            <a:r>
              <a:rPr lang="x-none" altLang="pt-BR">
                <a:solidFill>
                  <a:srgbClr val="92D050"/>
                </a:solidFill>
              </a:rPr>
              <a:t>banco de dados relacional</a:t>
            </a:r>
            <a:r>
              <a:rPr lang="x-none" altLang="pt-BR"/>
              <a:t> segue o modelo ER</a:t>
            </a:r>
            <a:endParaRPr lang="x-none" alt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 que é um SGBD?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x-none" altLang="pt-BR">
                <a:solidFill>
                  <a:srgbClr val="92D050"/>
                </a:solidFill>
              </a:rPr>
              <a:t>SGBD</a:t>
            </a:r>
            <a:r>
              <a:rPr lang="x-none" altLang="pt-BR"/>
              <a:t>: Sistema Gerenciador de Bancos de Dados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DBMS</a:t>
            </a:r>
            <a:r>
              <a:rPr lang="x-none" altLang="pt-BR"/>
              <a:t>: Data Base Management System</a:t>
            </a:r>
            <a:endParaRPr lang="x-none" altLang="pt-BR"/>
          </a:p>
          <a:p>
            <a:r>
              <a:rPr lang="x-none" altLang="pt-BR"/>
              <a:t>Pode ser apenas uma biblioteca ou um sistema maior e mais complexo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Objetivo</a:t>
            </a:r>
            <a:r>
              <a:rPr lang="x-none" altLang="pt-BR"/>
              <a:t>: Gerenciar bancos de dados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Responsabilidade</a:t>
            </a:r>
            <a:r>
              <a:rPr lang="x-none" altLang="pt-BR"/>
              <a:t>: Manipular os dados e manter sua consistência, para que os desenvolvedores foquem em funcionalidades</a:t>
            </a:r>
            <a:endParaRPr lang="x-none" altLang="pt-BR"/>
          </a:p>
          <a:p>
            <a:r>
              <a:rPr lang="x-none" altLang="pt-BR"/>
              <a:t>Praticamente todo sistema moderno utiliza algum SGBD, independente da quantidade de dados a ser armazenada no banco de dados</a:t>
            </a:r>
            <a:endParaRPr lang="x-none" alt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Access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6620" y="1629410"/>
            <a:ext cx="4893945" cy="48939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Access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1992: Microsoft lança primeira versão</a:t>
            </a:r>
            <a:endParaRPr lang="x-none" altLang="pt-BR"/>
          </a:p>
          <a:p>
            <a:pPr lvl="1"/>
            <a:r>
              <a:rPr lang="x-none" altLang="pt-BR"/>
              <a:t>1993: Incorporado ao Office 4.3 Pro, que rodava sobre Windows 3.1</a:t>
            </a:r>
            <a:endParaRPr lang="x-none" altLang="pt-BR"/>
          </a:p>
          <a:p>
            <a:pPr lvl="1"/>
            <a:r>
              <a:rPr lang="x-none" altLang="pt-BR"/>
              <a:t>1995: Rodando sobre Windows 95 (32 bits), nova interface gráfica</a:t>
            </a:r>
            <a:endParaRPr lang="x-none" altLang="pt-BR"/>
          </a:p>
          <a:p>
            <a:pPr lvl="1"/>
            <a:r>
              <a:rPr lang="x-none" altLang="pt-BR"/>
              <a:t>2000: Novo JET Engine, arquivos MDB antigos precisavam ser convertidos</a:t>
            </a:r>
            <a:endParaRPr lang="x-none" altLang="pt-BR"/>
          </a:p>
          <a:p>
            <a:pPr lvl="1"/>
            <a:r>
              <a:rPr lang="x-none" altLang="pt-BR"/>
              <a:t>2007: Novo formato de arquivo ACCDB</a:t>
            </a:r>
            <a:endParaRPr lang="x-none" alt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/>
              <a:t>Necessidade de Armazenar</a:t>
            </a:r>
            <a:endParaRPr lang="x-none"/>
          </a:p>
          <a:p>
            <a:r>
              <a:rPr lang="x-none"/>
              <a:t>O que é um Banco de Dados?</a:t>
            </a:r>
            <a:endParaRPr lang="x-none"/>
          </a:p>
          <a:p>
            <a:r>
              <a:rPr lang="x-none"/>
              <a:t>O que é um SGBD?</a:t>
            </a:r>
            <a:endParaRPr lang="x-none"/>
          </a:p>
          <a:p>
            <a:r>
              <a:rPr lang="x-none"/>
              <a:t>Exemplos de SGBDs</a:t>
            </a:r>
            <a:endParaRPr lang="x-none"/>
          </a:p>
          <a:p>
            <a:r>
              <a:rPr lang="x-none"/>
              <a:t>Qual SGBD escolher?</a:t>
            </a:r>
            <a:endParaRPr 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Access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Proprietário</a:t>
            </a:r>
            <a:endParaRPr lang="x-none" altLang="pt-BR" sz="2600"/>
          </a:p>
          <a:p>
            <a:pPr lvl="1"/>
            <a:r>
              <a:rPr lang="x-none" altLang="pt-BR" sz="2600"/>
              <a:t>Fortemente vinculado ao programa Access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 sz="2600"/>
              <a:t>Único arquivo .MDB ou .ACCDB</a:t>
            </a:r>
            <a:endParaRPr lang="x-none" altLang="pt-BR" sz="2600"/>
          </a:p>
          <a:p>
            <a:pPr lvl="1"/>
            <a:r>
              <a:rPr lang="x-none" altLang="pt-BR" sz="2600"/>
              <a:t>Tamanho máximo: 2 GB</a:t>
            </a:r>
            <a:endParaRPr lang="x-none" altLang="pt-BR" sz="2600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Usado por inúmeros pequenos sistemas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pequeno porte</a:t>
            </a:r>
            <a:endParaRPr lang="x-none" alt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SQLite</a:t>
            </a:r>
            <a:endParaRPr lang="x-none" altLang="pt-BR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2465" y="2179955"/>
            <a:ext cx="746760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SQLite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2000: D. Richar Hipp projetou o SQLite, a pedido da Marinha Americana</a:t>
            </a:r>
            <a:endParaRPr lang="x-none" altLang="pt-BR"/>
          </a:p>
          <a:p>
            <a:pPr lvl="1"/>
            <a:r>
              <a:rPr lang="x-none" altLang="pt-BR"/>
              <a:t>Projetado para ser usado em mísseis tele-guiados</a:t>
            </a:r>
            <a:endParaRPr lang="x-none" altLang="pt-BR"/>
          </a:p>
          <a:p>
            <a:pPr lvl="1"/>
            <a:r>
              <a:rPr lang="x-none" altLang="pt-BR"/>
              <a:t>Projetado para não precisar de processo separado</a:t>
            </a:r>
            <a:endParaRPr lang="x-none" alt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SQLite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pt-BR" sz="2000"/>
              <a:t>SGBD</a:t>
            </a:r>
            <a:endParaRPr lang="x-none" altLang="pt-BR" sz="2000"/>
          </a:p>
          <a:p>
            <a:pPr lvl="1"/>
            <a:r>
              <a:rPr lang="x-none" altLang="pt-BR" sz="1800"/>
              <a:t>Open Source</a:t>
            </a:r>
            <a:endParaRPr lang="x-none" altLang="pt-BR" sz="1800"/>
          </a:p>
          <a:p>
            <a:pPr lvl="1"/>
            <a:r>
              <a:rPr lang="x-none" altLang="pt-BR" sz="1800"/>
              <a:t>Embarcado (sem processo separado)</a:t>
            </a:r>
            <a:endParaRPr lang="x-none" altLang="pt-BR" sz="1800"/>
          </a:p>
          <a:p>
            <a:pPr lvl="0"/>
            <a:r>
              <a:rPr lang="x-none" altLang="pt-BR" sz="2400"/>
              <a:t>Banco de dados</a:t>
            </a:r>
            <a:endParaRPr lang="x-none" altLang="pt-BR" sz="2400"/>
          </a:p>
          <a:p>
            <a:pPr lvl="1"/>
            <a:r>
              <a:rPr lang="x-none" altLang="pt-BR" sz="1800"/>
              <a:t>Único arquivo .DB</a:t>
            </a:r>
            <a:endParaRPr lang="x-none" altLang="pt-BR" sz="1800"/>
          </a:p>
          <a:p>
            <a:pPr lvl="1"/>
            <a:r>
              <a:rPr lang="x-none" altLang="pt-BR" sz="1800"/>
              <a:t>Tamanho máximo: 140 TB</a:t>
            </a:r>
            <a:endParaRPr lang="x-none" altLang="pt-BR" sz="1800"/>
          </a:p>
          <a:p>
            <a:pPr lvl="0"/>
            <a:r>
              <a:rPr lang="x-none" altLang="pt-BR" sz="2400"/>
              <a:t>Quem usa</a:t>
            </a:r>
            <a:endParaRPr lang="x-none" altLang="pt-BR" sz="2400"/>
          </a:p>
          <a:p>
            <a:pPr lvl="1"/>
            <a:r>
              <a:rPr lang="x-none" altLang="pt-BR" sz="1800"/>
              <a:t>Inúmeros aplicativos desktop, smartphones e sistemas embarcados</a:t>
            </a:r>
            <a:endParaRPr lang="x-none" altLang="pt-BR" sz="1800"/>
          </a:p>
          <a:p>
            <a:pPr lvl="1"/>
            <a:r>
              <a:rPr lang="x-none" altLang="pt-BR" sz="1800"/>
              <a:t>Marinha americana, Open Office, Google Chrome, Safari, Opera, Android Browser, Firefox, Thunderbird e Skype (clientes)</a:t>
            </a:r>
            <a:endParaRPr lang="x-none" altLang="pt-BR" sz="1800"/>
          </a:p>
          <a:p>
            <a:pPr lvl="0"/>
            <a:r>
              <a:rPr lang="x-none" altLang="pt-BR" sz="2400"/>
              <a:t>Quem poder usar</a:t>
            </a:r>
            <a:endParaRPr lang="x-none" altLang="pt-BR" sz="2400"/>
          </a:p>
          <a:p>
            <a:pPr lvl="1"/>
            <a:r>
              <a:rPr lang="x-none" altLang="pt-BR" sz="1800"/>
              <a:t>Aplicações de pequeno e médio porte e aplicativos para smartphone</a:t>
            </a:r>
            <a:endParaRPr lang="x-none" altLang="pt-BR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Firebird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8495" y="1457325"/>
            <a:ext cx="5008245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Firebird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1984: Jim Starkey cria um SGBD chamado </a:t>
            </a:r>
            <a:r>
              <a:rPr lang="x-none" altLang="pt-BR">
                <a:solidFill>
                  <a:srgbClr val="92D050"/>
                </a:solidFill>
              </a:rPr>
              <a:t>InterBase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/>
              <a:t>1991: Borland compra InterBase</a:t>
            </a:r>
            <a:endParaRPr lang="x-none" altLang="pt-BR"/>
          </a:p>
          <a:p>
            <a:pPr lvl="1"/>
            <a:r>
              <a:rPr lang="x-none" altLang="pt-BR"/>
              <a:t>Borland faz melhorias e inclui o InterBase no Delphi</a:t>
            </a:r>
            <a:endParaRPr lang="x-none" altLang="pt-BR"/>
          </a:p>
          <a:p>
            <a:pPr lvl="1"/>
            <a:r>
              <a:rPr lang="x-none" altLang="pt-BR"/>
              <a:t>2000: Borland abre o código-fonte do InterBase</a:t>
            </a:r>
            <a:endParaRPr lang="x-none" altLang="pt-BR"/>
          </a:p>
          <a:p>
            <a:pPr lvl="1"/>
            <a:r>
              <a:rPr lang="x-none" altLang="pt-BR"/>
              <a:t>2000: </a:t>
            </a:r>
            <a:r>
              <a:rPr lang="x-none" altLang="pt-BR">
                <a:solidFill>
                  <a:srgbClr val="92D050"/>
                </a:solidFill>
              </a:rPr>
              <a:t>Firebird </a:t>
            </a:r>
            <a:r>
              <a:rPr lang="x-none" altLang="pt-BR"/>
              <a:t>é criado como um fork do InterBase</a:t>
            </a:r>
            <a:endParaRPr lang="x-none" alt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Firebird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/>
              <a:t>Open Source</a:t>
            </a:r>
            <a:endParaRPr lang="x-none" altLang="pt-BR"/>
          </a:p>
          <a:p>
            <a:pPr lvl="1"/>
            <a:r>
              <a:rPr lang="x-none" altLang="pt-BR"/>
              <a:t>Processo separado</a:t>
            </a:r>
            <a:endParaRPr lang="x-none" altLang="pt-BR"/>
          </a:p>
          <a:p>
            <a:pPr lvl="0"/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/>
              <a:t>Único arquivo .FDB ou .GDB</a:t>
            </a:r>
            <a:endParaRPr lang="x-none" altLang="pt-BR"/>
          </a:p>
          <a:p>
            <a:pPr lvl="1"/>
            <a:r>
              <a:rPr lang="x-none" altLang="pt-BR"/>
              <a:t>Tamanho máximo: 32 TB</a:t>
            </a:r>
            <a:endParaRPr lang="x-none" altLang="pt-BR"/>
          </a:p>
          <a:p>
            <a:pPr lvl="0"/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/>
              <a:t>Inúmeras empresas, jornais, departamentos</a:t>
            </a:r>
            <a:endParaRPr lang="x-none" altLang="pt-BR"/>
          </a:p>
          <a:p>
            <a:pPr lvl="1"/>
            <a:r>
              <a:rPr lang="x-none" altLang="pt-BR"/>
              <a:t>Marinha Americana</a:t>
            </a:r>
            <a:endParaRPr lang="x-none" altLang="pt-BR"/>
          </a:p>
          <a:p>
            <a:pPr lvl="0"/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poucos usuários simultâneos</a:t>
            </a:r>
            <a:endParaRPr lang="x-none" alt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MySQL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645" y="2132330"/>
            <a:ext cx="8194040" cy="3422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MySQL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1995: Criado por Michael Widenius e David Axmark, em uma empresa chamada MySQL AB</a:t>
            </a:r>
            <a:endParaRPr lang="x-none" altLang="pt-BR"/>
          </a:p>
          <a:p>
            <a:pPr lvl="1"/>
            <a:r>
              <a:rPr lang="x-none" altLang="pt-BR"/>
              <a:t>2008: Sun compra a empresa MySQL AB</a:t>
            </a:r>
            <a:endParaRPr lang="x-none" altLang="pt-BR"/>
          </a:p>
          <a:p>
            <a:pPr lvl="1"/>
            <a:r>
              <a:rPr lang="x-none" altLang="pt-BR"/>
              <a:t>2010: Oracle compra a Sun</a:t>
            </a:r>
            <a:endParaRPr lang="x-none" altLang="pt-BR"/>
          </a:p>
          <a:p>
            <a:pPr lvl="1"/>
            <a:r>
              <a:rPr lang="x-none" altLang="pt-BR"/>
              <a:t>2010: Michael Widenius cria um fork do MySQL chamado MariaDB</a:t>
            </a:r>
            <a:endParaRPr lang="x-none" altLang="pt-BR"/>
          </a:p>
          <a:p>
            <a:pPr lvl="1"/>
            <a:r>
              <a:rPr lang="x-none" altLang="pt-BR"/>
              <a:t>2010: Grande parte da comunidade do MySQL migra para o MariaDB</a:t>
            </a:r>
            <a:endParaRPr lang="x-none" altLang="pt-BR"/>
          </a:p>
          <a:p>
            <a:pPr lvl="1"/>
            <a:endParaRPr lang="x-none" alt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MySQL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SBGD</a:t>
            </a:r>
            <a:endParaRPr lang="x-none" altLang="pt-BR"/>
          </a:p>
          <a:p>
            <a:pPr lvl="1"/>
            <a:r>
              <a:rPr lang="x-none" altLang="pt-BR" sz="2600"/>
              <a:t>Open Source</a:t>
            </a:r>
            <a:endParaRPr lang="x-none" altLang="pt-BR" sz="2600"/>
          </a:p>
          <a:p>
            <a:pPr lvl="1"/>
            <a:r>
              <a:rPr lang="x-none" altLang="pt-BR" sz="2600"/>
              <a:t>Processo separado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 sz="2600"/>
              <a:t>Estrutura complexa de arquivos</a:t>
            </a:r>
            <a:endParaRPr lang="x-none" altLang="pt-BR" sz="2600"/>
          </a:p>
          <a:p>
            <a:pPr lvl="1"/>
            <a:r>
              <a:rPr lang="x-none" altLang="pt-BR" sz="2600"/>
              <a:t>Tamanho máximo: ilimitado</a:t>
            </a:r>
            <a:endParaRPr lang="x-none" altLang="pt-BR" sz="2600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Inúmeros sistemas de todos os tamanhos</a:t>
            </a:r>
            <a:endParaRPr lang="x-none" altLang="pt-BR" sz="2600"/>
          </a:p>
          <a:p>
            <a:pPr lvl="1"/>
            <a:r>
              <a:rPr lang="x-none" altLang="pt-BR" sz="2600"/>
              <a:t>NASA, Marinha Americana, Walmart, PayPal, Youtube, Tumblr, LinkedIn, Pinterest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</a:t>
            </a:r>
            <a:endParaRPr lang="x-none" alt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x-none" altLang="pt-BR"/>
              <a:t>O senso americano de 1880 levou </a:t>
            </a:r>
            <a:r>
              <a:rPr lang="x-none" altLang="pt-BR">
                <a:solidFill>
                  <a:srgbClr val="92D050"/>
                </a:solidFill>
              </a:rPr>
              <a:t>8 anos</a:t>
            </a:r>
            <a:r>
              <a:rPr lang="x-none" altLang="pt-BR"/>
              <a:t> para ser computado por humanos</a:t>
            </a:r>
            <a:endParaRPr lang="x-none" altLang="pt-BR"/>
          </a:p>
          <a:p>
            <a:pPr lvl="0"/>
            <a:r>
              <a:rPr lang="x-none" altLang="pt-BR"/>
              <a:t>O próximo senso foi realizado em 1890</a:t>
            </a:r>
            <a:endParaRPr lang="x-none" altLang="pt-BR"/>
          </a:p>
          <a:p>
            <a:pPr lvl="0"/>
            <a:r>
              <a:rPr lang="x-none" altLang="pt-BR"/>
              <a:t>Esse fato foi a primeira grande necessidade de armazenamento do mundo</a:t>
            </a:r>
            <a:endParaRPr lang="x-none" altLang="pt-BR"/>
          </a:p>
          <a:p>
            <a:pPr lvl="0"/>
            <a:r>
              <a:rPr lang="x-none" altLang="pt-BR"/>
              <a:t>Pouco antes de 1910, surgiram os </a:t>
            </a:r>
            <a:r>
              <a:rPr lang="x-none" altLang="pt-BR">
                <a:solidFill>
                  <a:srgbClr val="92D050"/>
                </a:solidFill>
              </a:rPr>
              <a:t>cartões perfurados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SQL Server</a:t>
            </a:r>
            <a:endParaRPr lang="x-none" altLang="pt-BR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7075" y="1485265"/>
            <a:ext cx="5090795" cy="50907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SQL Server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História</a:t>
            </a:r>
            <a:endParaRPr lang="x-none" altLang="pt-BR"/>
          </a:p>
          <a:p>
            <a:pPr lvl="1"/>
            <a:r>
              <a:rPr lang="x-none" altLang="pt-BR"/>
              <a:t>1988: Microsoft se alia à Sybase para criar uma versão do </a:t>
            </a:r>
            <a:r>
              <a:rPr lang="x-none" altLang="pt-BR">
                <a:solidFill>
                  <a:srgbClr val="92D050"/>
                </a:solidFill>
              </a:rPr>
              <a:t>Sybase SQL Server</a:t>
            </a:r>
            <a:r>
              <a:rPr lang="x-none" altLang="pt-BR"/>
              <a:t> para IBM OS/2, chamado de Microsoft SQL Server</a:t>
            </a:r>
            <a:endParaRPr lang="x-none" altLang="pt-BR"/>
          </a:p>
          <a:p>
            <a:pPr lvl="1"/>
            <a:r>
              <a:rPr lang="x-none" altLang="pt-BR"/>
              <a:t>1995: Microsoft continua o SGBD sozinha</a:t>
            </a:r>
            <a:endParaRPr lang="x-none" altLang="pt-BR"/>
          </a:p>
          <a:p>
            <a:pPr lvl="1"/>
            <a:r>
              <a:rPr lang="x-none" altLang="pt-BR"/>
              <a:t>2005: Microsoft reescreve o SGBD inteiro, sem código nenhum do antigo sistema Sybase</a:t>
            </a:r>
            <a:endParaRPr lang="x-none" altLang="pt-BR"/>
          </a:p>
          <a:p>
            <a:pPr lvl="1"/>
            <a:r>
              <a:rPr lang="x-none" altLang="pt-BR"/>
              <a:t>2005: Integração com Visual Studio e .NET</a:t>
            </a:r>
            <a:endParaRPr lang="x-none" alt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Microsoft SQL Server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Proprietário</a:t>
            </a:r>
            <a:endParaRPr lang="x-none" altLang="pt-BR" sz="2600"/>
          </a:p>
          <a:p>
            <a:pPr lvl="1"/>
            <a:r>
              <a:rPr lang="x-none" altLang="pt-BR" sz="2600"/>
              <a:t>Processo separado, apenas Windows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 sz="2600"/>
              <a:t>Estrutura complexa de arquivos</a:t>
            </a:r>
            <a:endParaRPr lang="x-none" altLang="pt-BR" sz="2600"/>
          </a:p>
          <a:p>
            <a:pPr lvl="1"/>
            <a:r>
              <a:rPr lang="x-none" altLang="pt-BR" sz="2600"/>
              <a:t>Tamanho máximo: ilimitado</a:t>
            </a:r>
            <a:endParaRPr lang="x-none" altLang="pt-BR" sz="2600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Inúmeros sistemas de todos os tamanhos</a:t>
            </a:r>
            <a:endParaRPr lang="x-none" altLang="pt-BR" sz="2600"/>
          </a:p>
          <a:p>
            <a:pPr lvl="1"/>
            <a:r>
              <a:rPr lang="x-none" altLang="pt-BR" sz="2600"/>
              <a:t>Muitos sistemas feitos em .NET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 e sistemas distribuídos</a:t>
            </a:r>
            <a:endParaRPr lang="x-none" alt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PostgreSQL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9420" y="1988185"/>
            <a:ext cx="828294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PostgreSQL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History</a:t>
            </a:r>
            <a:endParaRPr lang="x-none" altLang="pt-BR"/>
          </a:p>
          <a:p>
            <a:pPr lvl="1"/>
            <a:r>
              <a:rPr lang="x-none" altLang="pt-BR"/>
              <a:t>1977: Michael Stonebraker e Eugene Wong criam um SGBD chamado </a:t>
            </a:r>
            <a:r>
              <a:rPr lang="x-none" altLang="pt-BR">
                <a:solidFill>
                  <a:srgbClr val="92D050"/>
                </a:solidFill>
              </a:rPr>
              <a:t>Ingres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/>
              <a:t>1980: Ingres x Oracle. Ingres era superior, mas utilizava a linguagem </a:t>
            </a:r>
            <a:r>
              <a:rPr lang="x-none" altLang="pt-BR">
                <a:solidFill>
                  <a:srgbClr val="92D050"/>
                </a:solidFill>
              </a:rPr>
              <a:t>Quel</a:t>
            </a:r>
            <a:r>
              <a:rPr lang="x-none" altLang="pt-BR"/>
              <a:t>. Oracle já utilizava a linguagem </a:t>
            </a:r>
            <a:r>
              <a:rPr lang="x-none" altLang="pt-BR">
                <a:solidFill>
                  <a:srgbClr val="92D050"/>
                </a:solidFill>
              </a:rPr>
              <a:t>SQL</a:t>
            </a:r>
            <a:endParaRPr lang="x-none" altLang="pt-BR">
              <a:solidFill>
                <a:srgbClr val="92D050"/>
              </a:solidFill>
            </a:endParaRPr>
          </a:p>
          <a:p>
            <a:pPr lvl="1"/>
            <a:r>
              <a:rPr lang="x-none" altLang="pt-BR"/>
              <a:t>1986: Michael Stonebraker cria um novo SGBD chamado </a:t>
            </a:r>
            <a:r>
              <a:rPr lang="x-none" altLang="pt-BR">
                <a:solidFill>
                  <a:srgbClr val="92D050"/>
                </a:solidFill>
              </a:rPr>
              <a:t>Postgres </a:t>
            </a:r>
            <a:r>
              <a:rPr lang="x-none" altLang="pt-BR"/>
              <a:t>(pós Ingres), baseado no Ingres. Mas ainda usava Quel</a:t>
            </a:r>
            <a:endParaRPr lang="x-none" altLang="pt-BR"/>
          </a:p>
          <a:p>
            <a:pPr lvl="1"/>
            <a:r>
              <a:rPr lang="x-none" altLang="pt-BR"/>
              <a:t>1995: Dois alunos de Michael criam o </a:t>
            </a:r>
            <a:r>
              <a:rPr lang="x-none" altLang="pt-BR">
                <a:solidFill>
                  <a:srgbClr val="92D050"/>
                </a:solidFill>
              </a:rPr>
              <a:t>Postgres95</a:t>
            </a:r>
            <a:r>
              <a:rPr lang="x-none" altLang="pt-BR"/>
              <a:t>, substituindo Quel por SQL</a:t>
            </a:r>
            <a:endParaRPr lang="x-none" altLang="pt-BR"/>
          </a:p>
          <a:p>
            <a:pPr lvl="1"/>
            <a:r>
              <a:rPr lang="x-none" altLang="pt-BR"/>
              <a:t>2004: Postgres95 renomeado para </a:t>
            </a:r>
            <a:r>
              <a:rPr lang="x-none" altLang="pt-BR">
                <a:solidFill>
                  <a:srgbClr val="92D050"/>
                </a:solidFill>
              </a:rPr>
              <a:t>PostgreSQL</a:t>
            </a:r>
            <a:r>
              <a:rPr lang="x-none" altLang="pt-BR"/>
              <a:t> e lançado como open source</a:t>
            </a:r>
            <a:endParaRPr lang="x-none" altLang="pt-BR"/>
          </a:p>
          <a:p>
            <a:pPr lvl="1"/>
            <a:endParaRPr lang="x-none" alt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PostgreSQL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Open Source</a:t>
            </a:r>
            <a:endParaRPr lang="x-none" altLang="pt-BR" sz="2600"/>
          </a:p>
          <a:p>
            <a:pPr lvl="1"/>
            <a:r>
              <a:rPr lang="x-none" altLang="pt-BR" sz="2600"/>
              <a:t>Processo separado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/>
              <a:t>Estrutura complexa de arquivos</a:t>
            </a:r>
            <a:endParaRPr lang="x-none" altLang="pt-BR"/>
          </a:p>
          <a:p>
            <a:pPr lvl="1"/>
            <a:r>
              <a:rPr lang="x-none" altLang="pt-BR"/>
              <a:t>Tamanho máximo: ilimitado</a:t>
            </a:r>
            <a:endParaRPr lang="x-none" altLang="pt-BR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Grandes universidades, agências governamentais, GreenPeace, Debian, Cisco, Skype (servidores)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 e sistemas distribuídos</a:t>
            </a:r>
            <a:endParaRPr lang="x-none" alt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Oracle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835" y="1413510"/>
            <a:ext cx="5102225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Oracle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pt-BR" sz="1800"/>
              <a:t>1978: Larry Ellison, Bob Miner e Ed Oates criam um SGBD chamado Oracle, escrito em Assembly</a:t>
            </a:r>
            <a:endParaRPr lang="x-none" altLang="pt-BR" sz="1800"/>
          </a:p>
          <a:p>
            <a:r>
              <a:rPr lang="x-none" altLang="pt-BR" sz="2000"/>
              <a:t>1983: Oracle reescrito em C</a:t>
            </a:r>
            <a:endParaRPr lang="x-none" altLang="pt-BR" sz="2000"/>
          </a:p>
          <a:p>
            <a:r>
              <a:rPr lang="x-none" altLang="pt-BR" sz="2000"/>
              <a:t>1992: Oracle 7, com suporte a stored procedures em PL/SQL</a:t>
            </a:r>
            <a:endParaRPr lang="x-none" altLang="pt-BR" sz="2000"/>
          </a:p>
          <a:p>
            <a:r>
              <a:rPr lang="x-none" altLang="pt-BR" sz="2000"/>
              <a:t>1998: Oracle 8i, com suporte a Java</a:t>
            </a:r>
            <a:endParaRPr lang="x-none" altLang="pt-BR" sz="2000"/>
          </a:p>
          <a:p>
            <a:r>
              <a:rPr lang="x-none" altLang="pt-BR" sz="2000"/>
              <a:t>2000: Oracle 9i</a:t>
            </a:r>
            <a:endParaRPr lang="x-none" altLang="pt-BR" sz="2000"/>
          </a:p>
          <a:p>
            <a:r>
              <a:rPr lang="x-none" altLang="pt-BR" sz="2000"/>
              <a:t>2004: Oracle 10g, com suporte a bancos de dados distribuídos</a:t>
            </a:r>
            <a:endParaRPr lang="x-none" altLang="pt-BR" sz="2000"/>
          </a:p>
          <a:p>
            <a:r>
              <a:rPr lang="x-none" altLang="pt-BR" sz="2000"/>
              <a:t>2005: Oracle 10g XE (Express Edition), gratuito porém limitado</a:t>
            </a:r>
            <a:endParaRPr lang="x-none" altLang="pt-BR" sz="2000"/>
          </a:p>
          <a:p>
            <a:r>
              <a:rPr lang="x-none" altLang="pt-BR" sz="2000"/>
              <a:t>2007: Oracle 11g e Oracle 11g XE</a:t>
            </a:r>
            <a:endParaRPr lang="x-none" altLang="pt-BR" sz="2000"/>
          </a:p>
          <a:p>
            <a:r>
              <a:rPr lang="x-none" altLang="pt-BR" sz="2000"/>
              <a:t>2010: Oracle compra Sun</a:t>
            </a:r>
            <a:endParaRPr lang="x-none" altLang="pt-BR" sz="2000"/>
          </a:p>
          <a:p>
            <a:r>
              <a:rPr lang="x-none" altLang="pt-BR" sz="2000"/>
              <a:t>2013: Oracle 12c, com suporte a bancos de dados na nuvem</a:t>
            </a:r>
            <a:endParaRPr lang="x-none" altLang="pt-BR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Oracle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x-none" altLang="pt-BR"/>
              <a:t>SGBD</a:t>
            </a:r>
            <a:endParaRPr lang="x-none" altLang="pt-BR"/>
          </a:p>
          <a:p>
            <a:pPr lvl="1"/>
            <a:r>
              <a:rPr lang="x-none" altLang="pt-BR" sz="2600"/>
              <a:t>Proprietário</a:t>
            </a:r>
            <a:endParaRPr lang="x-none" altLang="pt-BR" sz="2600"/>
          </a:p>
          <a:p>
            <a:pPr lvl="1"/>
            <a:r>
              <a:rPr lang="x-none" altLang="pt-BR" sz="2600"/>
              <a:t>Processo separado</a:t>
            </a:r>
            <a:endParaRPr lang="x-none" altLang="pt-BR" sz="2600"/>
          </a:p>
          <a:p>
            <a:r>
              <a:rPr lang="x-none" altLang="pt-BR"/>
              <a:t>Banco de dados</a:t>
            </a:r>
            <a:endParaRPr lang="x-none" altLang="pt-BR"/>
          </a:p>
          <a:p>
            <a:pPr lvl="1"/>
            <a:r>
              <a:rPr lang="x-none" altLang="pt-BR"/>
              <a:t>Estrutura complexa de arquivos</a:t>
            </a:r>
            <a:endParaRPr lang="x-none" altLang="pt-BR"/>
          </a:p>
          <a:p>
            <a:pPr lvl="1"/>
            <a:r>
              <a:rPr lang="x-none" altLang="pt-BR"/>
              <a:t>Tamanho máximo: ilimitado</a:t>
            </a:r>
            <a:endParaRPr lang="x-none" altLang="pt-BR"/>
          </a:p>
          <a:p>
            <a:r>
              <a:rPr lang="x-none" altLang="pt-BR"/>
              <a:t>Quem usa</a:t>
            </a:r>
            <a:endParaRPr lang="x-none" altLang="pt-BR"/>
          </a:p>
          <a:p>
            <a:pPr lvl="1"/>
            <a:r>
              <a:rPr lang="x-none" altLang="pt-BR" sz="2600"/>
              <a:t>Oracle é usado por médias e grandes empresas no mundo todo</a:t>
            </a:r>
            <a:endParaRPr lang="x-none" altLang="pt-BR" sz="2600"/>
          </a:p>
          <a:p>
            <a:r>
              <a:rPr lang="x-none" altLang="pt-BR"/>
              <a:t>Quem pode usar</a:t>
            </a:r>
            <a:endParaRPr lang="x-none" altLang="pt-BR"/>
          </a:p>
          <a:p>
            <a:pPr lvl="1"/>
            <a:r>
              <a:rPr lang="x-none" altLang="pt-BR"/>
              <a:t>Aplicações de todos os tamanhos, sistemas web e sistemas distribuídos</a:t>
            </a:r>
            <a:endParaRPr lang="x-none" alt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Qual SGBD escolher?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x-none" altLang="pt-BR"/>
              <a:t>Resposta: Depende da sua aplicação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Access (C)</a:t>
            </a:r>
            <a:r>
              <a:rPr lang="x-none" altLang="pt-BR"/>
              <a:t>: Não use.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SQLite</a:t>
            </a:r>
            <a:r>
              <a:rPr lang="x-none" altLang="pt-BR"/>
              <a:t>: Use para treinamento e pequenos/médios sistemas, e para não precisar instalar o SGBD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Firebird</a:t>
            </a:r>
            <a:r>
              <a:rPr lang="x-none" altLang="pt-BR"/>
              <a:t>: Use para sistemas pequenos e sem muitos usuários simultâneos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MySQL</a:t>
            </a:r>
            <a:r>
              <a:rPr lang="x-none" altLang="pt-BR"/>
              <a:t>: Bastante famoso e usado, mas teve um número grande de abandono após a Oracle ter comprado a Sun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SQL Server (C)</a:t>
            </a:r>
            <a:r>
              <a:rPr lang="x-none" altLang="pt-BR"/>
              <a:t>: Linux é bem mais usado que Windows para servidores, e SQL Server roda apenas em Windows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PostgreSQL</a:t>
            </a:r>
            <a:r>
              <a:rPr lang="x-none" altLang="pt-BR"/>
              <a:t>: Open Source, usado em sistemas gigantescos, quase todas as funcionalidades do Oracle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Oracle (C)</a:t>
            </a:r>
            <a:r>
              <a:rPr lang="x-none" altLang="pt-BR"/>
              <a:t>: Use somente se o sistema for muito grande e o seu cliente puder pagar uma licença do Oracle</a:t>
            </a:r>
            <a:endParaRPr lang="x-none" alt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132965"/>
            <a:ext cx="7853045" cy="3846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Cartões perfurados dominaram o mundo de 1910 a 1960</a:t>
            </a:r>
            <a:endParaRPr lang="x-none" altLang="pt-BR"/>
          </a:p>
          <a:p>
            <a:r>
              <a:rPr lang="x-none" altLang="pt-BR"/>
              <a:t>Leitura de informações envolvia um processo mecânico elaborado e ainda era necessário muita intervenção humana</a:t>
            </a:r>
            <a:endParaRPr lang="x-none" altLang="pt-BR"/>
          </a:p>
          <a:p>
            <a:r>
              <a:rPr lang="x-none" altLang="pt-BR">
                <a:solidFill>
                  <a:schemeClr val="tx1"/>
                </a:solidFill>
              </a:rPr>
              <a:t>Solução: </a:t>
            </a:r>
            <a:r>
              <a:rPr lang="x-none" altLang="pt-BR">
                <a:solidFill>
                  <a:srgbClr val="92D050"/>
                </a:solidFill>
              </a:rPr>
              <a:t>fita de dados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450" y="1412875"/>
            <a:ext cx="6816725" cy="5060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pt-BR"/>
              <a:t>Os primeiros computadores já traziam </a:t>
            </a:r>
            <a:r>
              <a:rPr lang="x-none" altLang="pt-BR">
                <a:solidFill>
                  <a:srgbClr val="92D050"/>
                </a:solidFill>
              </a:rPr>
              <a:t>sistemas de arquivos</a:t>
            </a:r>
            <a:r>
              <a:rPr lang="x-none" altLang="pt-BR"/>
              <a:t> rudimentares</a:t>
            </a:r>
            <a:endParaRPr lang="x-none" altLang="pt-BR"/>
          </a:p>
          <a:p>
            <a:r>
              <a:rPr lang="x-none" altLang="pt-BR"/>
              <a:t>O paradigma lembrava gabinetes de arquivos físicos, usados em escritórios</a:t>
            </a:r>
            <a:endParaRPr lang="x-none" altLang="pt-BR"/>
          </a:p>
          <a:p>
            <a:r>
              <a:rPr lang="x-none" altLang="pt-BR">
                <a:solidFill>
                  <a:srgbClr val="92D050"/>
                </a:solidFill>
              </a:rPr>
              <a:t>Registros </a:t>
            </a:r>
            <a:r>
              <a:rPr lang="x-none" altLang="pt-BR"/>
              <a:t>eram armazenados em </a:t>
            </a:r>
            <a:r>
              <a:rPr lang="x-none" altLang="pt-BR">
                <a:solidFill>
                  <a:srgbClr val="92D050"/>
                </a:solidFill>
              </a:rPr>
              <a:t>arquivos</a:t>
            </a:r>
            <a:r>
              <a:rPr lang="x-none" altLang="pt-BR"/>
              <a:t>, que eram armazenados em </a:t>
            </a:r>
            <a:r>
              <a:rPr lang="x-none" altLang="pt-BR">
                <a:solidFill>
                  <a:srgbClr val="92D050"/>
                </a:solidFill>
              </a:rPr>
              <a:t>pastas</a:t>
            </a:r>
            <a:endParaRPr lang="x-none" altLang="pt-BR">
              <a:solidFill>
                <a:srgbClr val="92D050"/>
              </a:solidFill>
            </a:endParaRPr>
          </a:p>
          <a:p>
            <a:r>
              <a:rPr lang="x-none" altLang="pt-BR">
                <a:solidFill>
                  <a:schemeClr val="tx1"/>
                </a:solidFill>
              </a:rPr>
              <a:t>Primeiro sistema de arquivos: </a:t>
            </a:r>
            <a:r>
              <a:rPr lang="x-none" altLang="pt-BR">
                <a:solidFill>
                  <a:srgbClr val="92D050"/>
                </a:solidFill>
              </a:rPr>
              <a:t>ERMA (1958)</a:t>
            </a:r>
            <a:endParaRPr lang="x-none" altLang="pt-BR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605" y="1557020"/>
            <a:ext cx="8231505" cy="4764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Necessidade de Armazenar</a:t>
            </a:r>
            <a:endParaRPr lang="x-none" altLang="pt-BR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840" y="1628775"/>
            <a:ext cx="6525260" cy="4893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7711</Words>
  <Application>Kingsoft Office WPP</Application>
  <PresentationFormat>Apresentação na tela (4:3)</PresentationFormat>
  <Paragraphs>280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Técnica</vt:lpstr>
      <vt:lpstr>Módulo III Capítulo 1: Introdução</vt:lpstr>
      <vt:lpstr>Sumário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Necessidade de Armazenar</vt:lpstr>
      <vt:lpstr>O que é um Banco de Dados?</vt:lpstr>
      <vt:lpstr>O que é um Banco de Dados?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I Aula 1</dc:title>
  <dc:creator>William Ivanski</dc:creator>
  <cp:lastModifiedBy>william</cp:lastModifiedBy>
  <cp:revision>126</cp:revision>
  <dcterms:created xsi:type="dcterms:W3CDTF">2016-02-28T20:32:24Z</dcterms:created>
  <dcterms:modified xsi:type="dcterms:W3CDTF">2016-02-28T20:32:24Z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